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02" r:id="rId2"/>
    <p:sldMasterId id="2147483703" r:id="rId3"/>
  </p:sldMasterIdLst>
  <p:notesMasterIdLst>
    <p:notesMasterId r:id="rId13"/>
  </p:notesMasterIdLst>
  <p:handoutMasterIdLst>
    <p:handoutMasterId r:id="rId14"/>
  </p:handoutMasterIdLst>
  <p:sldIdLst>
    <p:sldId id="297" r:id="rId4"/>
    <p:sldId id="298" r:id="rId5"/>
    <p:sldId id="303" r:id="rId6"/>
    <p:sldId id="304" r:id="rId7"/>
    <p:sldId id="305" r:id="rId8"/>
    <p:sldId id="306" r:id="rId9"/>
    <p:sldId id="300" r:id="rId10"/>
    <p:sldId id="301" r:id="rId11"/>
    <p:sldId id="302" r:id="rId12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-109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-109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-109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-109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-109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ynth" initials="c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333399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5" autoAdjust="0"/>
    <p:restoredTop sz="44407" autoAdjust="0"/>
  </p:normalViewPr>
  <p:slideViewPr>
    <p:cSldViewPr snapToGrid="0">
      <p:cViewPr>
        <p:scale>
          <a:sx n="100" d="100"/>
          <a:sy n="100" d="100"/>
        </p:scale>
        <p:origin x="-210" y="1026"/>
      </p:cViewPr>
      <p:guideLst>
        <p:guide orient="horz" pos="2160"/>
        <p:guide pos="1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1854" y="-78"/>
      </p:cViewPr>
      <p:guideLst>
        <p:guide orient="horz" pos="2605"/>
        <p:guide pos="733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E0F93215-266D-4930-8D6A-5ADA51917678}" type="datetimeFigureOut">
              <a:rPr lang="en-US"/>
              <a:pPr>
                <a:defRPr/>
              </a:pPr>
              <a:t>7/4/2012</a:t>
            </a:fld>
            <a:endParaRPr lang="en-US" dirty="0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Copyright © 2008–2011 National Academy Foundation. All rights reserved.</a:t>
            </a: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F0BFA958-B64B-4258-829D-5B09CD42E6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 this should be in </a:t>
            </a:r>
            <a:r>
              <a:rPr lang="en-US" noProof="0" dirty="0" err="1" smtClean="0"/>
              <a:t>airal</a:t>
            </a:r>
            <a:r>
              <a:rPr lang="en-US" noProof="0" dirty="0" smtClean="0"/>
              <a:t> 12 and not have any hanging indents.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76200" y="8763000"/>
            <a:ext cx="4676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Copyright © 2008–2011 National Academy Foundation. All rights reserved.</a:t>
            </a:r>
          </a:p>
        </p:txBody>
      </p:sp>
      <p:sp>
        <p:nvSpPr>
          <p:cNvPr id="13317" name="Text Box 8"/>
          <p:cNvSpPr txBox="1">
            <a:spLocks noChangeArrowheads="1"/>
          </p:cNvSpPr>
          <p:nvPr/>
        </p:nvSpPr>
        <p:spPr bwMode="auto">
          <a:xfrm>
            <a:off x="3352800" y="8991600"/>
            <a:ext cx="685800" cy="3127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dirty="0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6248400" y="8686800"/>
            <a:ext cx="60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6096000" y="8763000"/>
            <a:ext cx="685800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fld id="{CD4F69C1-0F92-468D-863E-EA2FF37B10D4}" type="slidenum">
              <a:rPr lang="en-US" sz="1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‹#›</a:t>
            </a:fld>
            <a:endParaRPr lang="en-US" sz="1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7388"/>
            <a:ext cx="4567238" cy="3427412"/>
          </a:xfrm>
          <a:solidFill>
            <a:srgbClr val="FFFFFF"/>
          </a:solidFill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268788"/>
            <a:ext cx="5486400" cy="4113212"/>
          </a:xfrm>
          <a:solidFill>
            <a:srgbClr val="FFFFFF"/>
          </a:solidFill>
          <a:ln>
            <a:solidFill>
              <a:schemeClr val="bg1"/>
            </a:solidFill>
          </a:ln>
        </p:spPr>
        <p:txBody>
          <a:bodyPr lIns="88249" tIns="44124" rIns="88249" bIns="44124"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7388"/>
            <a:ext cx="4567238" cy="3427412"/>
          </a:xfrm>
          <a:solidFill>
            <a:srgbClr val="FFFFFF"/>
          </a:solidFill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268788"/>
            <a:ext cx="5486400" cy="4113212"/>
          </a:xfrm>
          <a:solidFill>
            <a:srgbClr val="FFFFFF"/>
          </a:solidFill>
          <a:ln>
            <a:solidFill>
              <a:schemeClr val="bg1"/>
            </a:solidFill>
          </a:ln>
        </p:spPr>
        <p:txBody>
          <a:bodyPr lIns="88249" tIns="44124" rIns="88249" bIns="44124"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7388"/>
            <a:ext cx="4567238" cy="3427412"/>
          </a:xfrm>
          <a:solidFill>
            <a:srgbClr val="FFFFFF"/>
          </a:solidFill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268788"/>
            <a:ext cx="5486400" cy="4113212"/>
          </a:xfrm>
          <a:solidFill>
            <a:srgbClr val="FFFFFF"/>
          </a:solidFill>
          <a:ln>
            <a:solidFill>
              <a:schemeClr val="bg1"/>
            </a:solidFill>
          </a:ln>
        </p:spPr>
        <p:txBody>
          <a:bodyPr lIns="88249" tIns="44124" rIns="88249" bIns="44124"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7388"/>
            <a:ext cx="4567238" cy="3427412"/>
          </a:xfrm>
          <a:solidFill>
            <a:srgbClr val="FFFFFF"/>
          </a:solidFill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solidFill>
            <a:srgbClr val="FFFFFF"/>
          </a:solidFill>
          <a:ln>
            <a:solidFill>
              <a:schemeClr val="bg1"/>
            </a:solidFill>
          </a:ln>
        </p:spPr>
        <p:txBody>
          <a:bodyPr lIns="88249" tIns="44124" rIns="88249" bIns="44124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7388"/>
            <a:ext cx="4567238" cy="3427412"/>
          </a:xfrm>
          <a:solidFill>
            <a:srgbClr val="FFFFFF"/>
          </a:solidFill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solidFill>
            <a:srgbClr val="FFFFFF"/>
          </a:solidFill>
          <a:ln>
            <a:solidFill>
              <a:schemeClr val="bg1"/>
            </a:solidFill>
          </a:ln>
        </p:spPr>
        <p:txBody>
          <a:bodyPr lIns="88249" tIns="44124" rIns="88249" bIns="44124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>
          <a:xfrm>
            <a:off x="0" y="1676400"/>
            <a:ext cx="9144000" cy="7778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Times" pitchFamily="18" charset="0"/>
              <a:buNone/>
              <a:defRPr/>
            </a:pPr>
            <a:endParaRPr lang="en-US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2286000" y="3352800"/>
            <a:ext cx="4572000" cy="708025"/>
          </a:xfrm>
        </p:spPr>
        <p:txBody>
          <a:bodyPr/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13BB9-43F8-4EDE-98A9-BF61C55E1B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-76200"/>
            <a:ext cx="21336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-76200"/>
            <a:ext cx="62484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F6D5A-57D4-4F83-AC52-82546FEAA7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6553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1000" y="1371600"/>
            <a:ext cx="8382000" cy="4800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DFC2E-E4B2-43F3-B516-9FBE00091C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6553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371600"/>
            <a:ext cx="41148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71600"/>
            <a:ext cx="4114800" cy="2324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48100"/>
            <a:ext cx="4114800" cy="2324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0CF51-D593-4662-88A2-8DFAB527B0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8129E-CF20-4B8F-9135-F885977C53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E80A6-D7EF-46DE-AE66-75431CF4EA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28575"/>
            <a:ext cx="2228850" cy="6143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8575"/>
            <a:ext cx="6534150" cy="6143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2CBA5-2F8B-4EA6-8A69-2594AC91A6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2CF6A-273C-4F77-91AA-9F9B806CC4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BAC44D-CB8B-42E9-B0C7-CDE8CB1EE8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5DAE2-2327-4B71-9F1D-58BFC31F31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CBD3E-2FA5-4578-BD70-D7CF3C60D2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C530D-620F-4991-8CF5-9EF2281306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0"/>
            <a:ext cx="8915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0"/>
            <a:r>
              <a:rPr lang="en-US" smtClean="0"/>
              <a:t>There is a line between first-level paragraphs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172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rgbClr val="2B5A9C"/>
                </a:solidFill>
                <a:latin typeface="Arial" charset="0"/>
              </a:defRPr>
            </a:lvl1pPr>
          </a:lstStyle>
          <a:p>
            <a:pPr>
              <a:defRPr/>
            </a:pPr>
            <a:fld id="{47DC5A54-880D-49A1-95A5-DE633EAB8E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9" name="Picture 11" descr="PPT footer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0" y="914400"/>
            <a:ext cx="9144000" cy="2190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Times" pitchFamily="18" charset="0"/>
              <a:buNone/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5" r:id="rId1"/>
    <p:sldLayoutId id="2147484281" r:id="rId2"/>
    <p:sldLayoutId id="2147484282" r:id="rId3"/>
    <p:sldLayoutId id="2147484283" r:id="rId4"/>
    <p:sldLayoutId id="2147484284" r:id="rId5"/>
    <p:sldLayoutId id="2147484285" r:id="rId6"/>
    <p:sldLayoutId id="2147484286" r:id="rId7"/>
    <p:sldLayoutId id="2147484287" r:id="rId8"/>
    <p:sldLayoutId id="2147484288" r:id="rId9"/>
    <p:sldLayoutId id="2147484289" r:id="rId10"/>
    <p:sldLayoutId id="2147484290" r:id="rId11"/>
    <p:sldLayoutId id="2147484291" r:id="rId12"/>
    <p:sldLayoutId id="2147484292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282575" indent="-282575" algn="l" rtl="0" eaLnBrk="0" fontAlgn="base" hangingPunct="0">
        <a:spcBef>
          <a:spcPct val="100000"/>
        </a:spcBef>
        <a:spcAft>
          <a:spcPct val="0"/>
        </a:spcAft>
        <a:buClr>
          <a:srgbClr val="2B5A9C"/>
        </a:buClr>
        <a:buFont typeface="Times" pitchFamily="-109" charset="0"/>
        <a:buChar char="•"/>
        <a:defRPr sz="2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Font typeface="Times" pitchFamily="-109" charset="0"/>
        <a:buChar char="•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-109" charset="0"/>
        <a:buChar char="•"/>
        <a:defRPr sz="1600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pitchFamily="-109" charset="0"/>
        <a:buChar char="•"/>
        <a:defRPr sz="1400" i="1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-109" charset="0"/>
        <a:buChar char="•"/>
        <a:defRPr sz="1400" i="1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0"/>
            <a:ext cx="8915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This is the paragraph slide master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 with paragraphs that don’t have hanging indent.</a:t>
            </a:r>
          </a:p>
          <a:p>
            <a:pPr lvl="0"/>
            <a:r>
              <a:rPr lang="en-US" smtClean="0"/>
              <a:t>Line spacing is a line between paragraphs.</a:t>
            </a:r>
          </a:p>
          <a:p>
            <a:pPr lvl="1"/>
            <a:r>
              <a:rPr lang="en-US" smtClean="0"/>
              <a:t>Second level doesn’t have hanging indent either if you go on to the second line.</a:t>
            </a:r>
          </a:p>
        </p:txBody>
      </p:sp>
      <p:pic>
        <p:nvPicPr>
          <p:cNvPr id="2052" name="Picture 11" descr="PPT foote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0" y="914400"/>
            <a:ext cx="9144000" cy="2190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Times" pitchFamily="18" charset="0"/>
              <a:buNone/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3" r:id="rId1"/>
    <p:sldLayoutId id="2147484294" r:id="rId2"/>
    <p:sldLayoutId id="2147484295" r:id="rId3"/>
    <p:sldLayoutId id="2147484296" r:id="rId4"/>
    <p:sldLayoutId id="2147484297" r:id="rId5"/>
    <p:sldLayoutId id="2147484298" r:id="rId6"/>
    <p:sldLayoutId id="2147484299" r:id="rId7"/>
    <p:sldLayoutId id="2147484300" r:id="rId8"/>
    <p:sldLayoutId id="2147484301" r:id="rId9"/>
    <p:sldLayoutId id="2147484302" r:id="rId10"/>
    <p:sldLayoutId id="214748430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100000"/>
        </a:spcBef>
        <a:spcAft>
          <a:spcPct val="0"/>
        </a:spcAft>
        <a:buClr>
          <a:srgbClr val="2B5A9C"/>
        </a:buClr>
        <a:buFont typeface="Times" pitchFamily="-109" charset="0"/>
        <a:buChar char="•"/>
        <a:defRPr sz="2200">
          <a:solidFill>
            <a:schemeClr val="accent2"/>
          </a:solidFill>
          <a:latin typeface="+mn-lt"/>
          <a:ea typeface="+mn-ea"/>
          <a:cs typeface="+mn-cs"/>
        </a:defRPr>
      </a:lvl1pPr>
      <a:lvl2pPr marL="347663" indent="3175" algn="l" rtl="0" eaLnBrk="0" fontAlgn="base" hangingPunct="0">
        <a:spcBef>
          <a:spcPct val="100000"/>
        </a:spcBef>
        <a:spcAft>
          <a:spcPct val="0"/>
        </a:spcAft>
        <a:buClr>
          <a:srgbClr val="2B5A9C"/>
        </a:buClr>
        <a:buFont typeface="Times" pitchFamily="-109" charset="0"/>
        <a:buChar char="–"/>
        <a:defRPr sz="22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j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8575"/>
            <a:ext cx="8915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 that have 100% number size and hang correctly.</a:t>
            </a:r>
          </a:p>
          <a:p>
            <a:pPr lvl="0"/>
            <a:r>
              <a:rPr lang="en-US" smtClean="0"/>
              <a:t>This is number two.</a:t>
            </a:r>
          </a:p>
          <a:p>
            <a:pPr lvl="0"/>
            <a:r>
              <a:rPr lang="en-US" smtClean="0"/>
              <a:t>This is number three</a:t>
            </a:r>
          </a:p>
          <a:p>
            <a:pPr lvl="1"/>
            <a:endParaRPr lang="en-US" smtClean="0"/>
          </a:p>
        </p:txBody>
      </p:sp>
      <p:pic>
        <p:nvPicPr>
          <p:cNvPr id="3076" name="Picture 11" descr="PPT foote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0" y="914400"/>
            <a:ext cx="9144000" cy="2190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Times" pitchFamily="18" charset="0"/>
              <a:buNone/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4" r:id="rId1"/>
    <p:sldLayoutId id="2147484305" r:id="rId2"/>
    <p:sldLayoutId id="2147484306" r:id="rId3"/>
    <p:sldLayoutId id="2147484307" r:id="rId4"/>
    <p:sldLayoutId id="2147484308" r:id="rId5"/>
    <p:sldLayoutId id="2147484309" r:id="rId6"/>
    <p:sldLayoutId id="2147484310" r:id="rId7"/>
    <p:sldLayoutId id="2147484311" r:id="rId8"/>
    <p:sldLayoutId id="2147484312" r:id="rId9"/>
    <p:sldLayoutId id="2147484313" r:id="rId10"/>
    <p:sldLayoutId id="214748431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9pPr>
    </p:titleStyle>
    <p:bodyStyle>
      <a:lvl1pPr marL="419100" indent="-419100" algn="l" rtl="0" eaLnBrk="0" fontAlgn="base" hangingPunct="0">
        <a:spcBef>
          <a:spcPct val="100000"/>
        </a:spcBef>
        <a:spcAft>
          <a:spcPct val="0"/>
        </a:spcAft>
        <a:buClr>
          <a:srgbClr val="2B5A9C"/>
        </a:buClr>
        <a:buFont typeface="Times" pitchFamily="-109" charset="0"/>
        <a:buAutoNum type="arabicPeriod"/>
        <a:defRPr sz="2200">
          <a:solidFill>
            <a:schemeClr val="accent2"/>
          </a:solidFill>
          <a:latin typeface="+mn-lt"/>
          <a:ea typeface="+mn-ea"/>
          <a:cs typeface="+mn-cs"/>
        </a:defRPr>
      </a:lvl1pPr>
      <a:lvl2pPr marL="838200" indent="-381000" algn="l" rtl="0" eaLnBrk="0" fontAlgn="base" hangingPunct="0">
        <a:spcBef>
          <a:spcPct val="100000"/>
        </a:spcBef>
        <a:spcAft>
          <a:spcPct val="0"/>
        </a:spcAft>
        <a:buClr>
          <a:srgbClr val="2B5A9C"/>
        </a:buClr>
        <a:buFont typeface="Times" pitchFamily="-109" charset="0"/>
        <a:buChar char="–"/>
        <a:defRPr sz="2000">
          <a:solidFill>
            <a:schemeClr val="accent2"/>
          </a:solidFill>
          <a:latin typeface="+mn-lt"/>
        </a:defRPr>
      </a:lvl2pPr>
      <a:lvl3pPr marL="1371600" indent="-4572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j-lt"/>
        </a:defRPr>
      </a:lvl3pPr>
      <a:lvl4pPr marL="1752600" indent="-3810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209800" indent="-3810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5pPr>
      <a:lvl6pPr marL="26670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6pPr>
      <a:lvl7pPr marL="31242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7pPr>
      <a:lvl8pPr marL="35814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8pPr>
      <a:lvl9pPr marL="40386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743200"/>
            <a:ext cx="8763000" cy="3124200"/>
          </a:xfrm>
        </p:spPr>
        <p:txBody>
          <a:bodyPr/>
          <a:lstStyle/>
          <a:p>
            <a:pPr>
              <a:spcBef>
                <a:spcPts val="3072"/>
              </a:spcBef>
              <a:defRPr/>
            </a:pPr>
            <a:r>
              <a:rPr lang="en-US" b="1" kern="1200" dirty="0" smtClean="0">
                <a:latin typeface="Arial" pitchFamily="34" charset="0"/>
                <a:ea typeface="+mn-ea"/>
                <a:cs typeface="Arial" pitchFamily="34" charset="0"/>
              </a:rPr>
              <a:t>Unit 2, Lesson 5</a:t>
            </a:r>
            <a:br>
              <a:rPr lang="en-US" b="1" kern="1200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en-US" b="1" kern="1200" dirty="0" smtClean="0"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en-US" b="1" kern="1200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en-US" b="1" i="1" kern="1200" dirty="0" smtClean="0">
                <a:latin typeface="Arial" pitchFamily="34" charset="0"/>
                <a:ea typeface="+mn-ea"/>
                <a:cs typeface="Arial" pitchFamily="34" charset="0"/>
              </a:rPr>
              <a:t>Windows User Accounts</a:t>
            </a:r>
            <a:endParaRPr lang="en-US" b="1" i="1" kern="1200" dirty="0"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762000" y="381000"/>
            <a:ext cx="7391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200" dirty="0">
                <a:solidFill>
                  <a:srgbClr val="333399"/>
                </a:solidFill>
                <a:cs typeface="Arial" charset="0"/>
              </a:rPr>
              <a:t>AOIT</a:t>
            </a:r>
            <a:br>
              <a:rPr lang="en-US" sz="3200" dirty="0">
                <a:solidFill>
                  <a:srgbClr val="333399"/>
                </a:solidFill>
                <a:cs typeface="Arial" charset="0"/>
              </a:rPr>
            </a:br>
            <a:r>
              <a:rPr lang="en-US" sz="3200" dirty="0">
                <a:solidFill>
                  <a:srgbClr val="333399"/>
                </a:solidFill>
                <a:cs typeface="Arial" charset="0"/>
              </a:rPr>
              <a:t>Computer Systems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6618818"/>
            <a:ext cx="3567113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</a:rPr>
              <a:t>Copyright © </a:t>
            </a:r>
            <a:r>
              <a:rPr lang="en-US" sz="800" i="0" dirty="0" smtClean="0">
                <a:solidFill>
                  <a:schemeClr val="tx1"/>
                </a:solidFill>
              </a:rPr>
              <a:t>2008</a:t>
            </a:r>
            <a:r>
              <a:rPr lang="en-US" sz="800" i="0" dirty="0" smtClean="0">
                <a:solidFill>
                  <a:schemeClr val="tx1"/>
                </a:solidFill>
                <a:cs typeface="Arial" charset="0"/>
              </a:rPr>
              <a:t>–</a:t>
            </a:r>
            <a:r>
              <a:rPr lang="en-US" sz="800" i="0" dirty="0" smtClean="0">
                <a:solidFill>
                  <a:schemeClr val="tx1"/>
                </a:solidFill>
              </a:rPr>
              <a:t>2012 </a:t>
            </a:r>
            <a:r>
              <a:rPr lang="en-US" sz="800" i="0" dirty="0">
                <a:solidFill>
                  <a:schemeClr val="tx1"/>
                </a:solidFill>
              </a:rPr>
              <a:t>National Academy Foundation. All rights reserved.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7313" y="76200"/>
            <a:ext cx="9056687" cy="685800"/>
          </a:xfrm>
        </p:spPr>
        <p:txBody>
          <a:bodyPr/>
          <a:lstStyle/>
          <a:p>
            <a:r>
              <a:rPr lang="en-US" dirty="0" smtClean="0">
                <a:cs typeface="Arial" charset="0"/>
              </a:rPr>
              <a:t>Windows operating systems let you create user accounts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210050" y="3024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210050" y="3024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4210050" y="3024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4210050" y="3024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4210050" y="3024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127019" name="Text Box 43"/>
          <p:cNvSpPr txBox="1">
            <a:spLocks noChangeArrowheads="1"/>
          </p:cNvSpPr>
          <p:nvPr/>
        </p:nvSpPr>
        <p:spPr bwMode="auto">
          <a:xfrm>
            <a:off x="149225" y="1263650"/>
            <a:ext cx="87534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30000"/>
              </a:spcBef>
              <a:buClrTx/>
              <a:buSzTx/>
              <a:buFontTx/>
              <a:buNone/>
              <a:defRPr/>
            </a:pPr>
            <a:r>
              <a:rPr lang="en-US" sz="2400" dirty="0">
                <a:solidFill>
                  <a:srgbClr val="333399"/>
                </a:solidFill>
                <a:latin typeface="+mn-lt"/>
                <a:cs typeface="Times New Roman" pitchFamily="18" charset="0"/>
              </a:rPr>
              <a:t>With user accounts, you can control security and manage users.</a:t>
            </a:r>
            <a:endParaRPr lang="en-US" sz="2400" dirty="0">
              <a:solidFill>
                <a:srgbClr val="333399"/>
              </a:solidFill>
              <a:latin typeface="+mn-lt"/>
            </a:endParaRPr>
          </a:p>
        </p:txBody>
      </p:sp>
      <p:pic>
        <p:nvPicPr>
          <p:cNvPr id="6153" name="Picture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8925" y="2162175"/>
            <a:ext cx="8269288" cy="4318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7788" y="76200"/>
            <a:ext cx="7996237" cy="685800"/>
          </a:xfrm>
        </p:spPr>
        <p:txBody>
          <a:bodyPr/>
          <a:lstStyle/>
          <a:p>
            <a:r>
              <a:rPr lang="en-US" dirty="0" smtClean="0">
                <a:cs typeface="Arial" charset="0"/>
              </a:rPr>
              <a:t>Windows 7 has three levels of user privileges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4210050" y="3024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210050" y="3024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4210050" y="3024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4210050" y="3024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4210050" y="3024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12698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66713" y="1546225"/>
            <a:ext cx="8382000" cy="4800600"/>
          </a:xfrm>
        </p:spPr>
        <p:txBody>
          <a:bodyPr/>
          <a:lstStyle/>
          <a:p>
            <a:pPr marL="347472" indent="-347472" algn="ctr">
              <a:spcBef>
                <a:spcPts val="528"/>
              </a:spcBef>
              <a:buFont typeface="Times" pitchFamily="18" charset="0"/>
              <a:buNone/>
              <a:defRPr/>
            </a:pPr>
            <a:endParaRPr lang="en-US" i="1" dirty="0" smtClean="0">
              <a:solidFill>
                <a:srgbClr val="333399"/>
              </a:solidFill>
            </a:endParaRPr>
          </a:p>
          <a:p>
            <a:pPr marL="347472" indent="-347472" algn="ctr">
              <a:spcBef>
                <a:spcPts val="528"/>
              </a:spcBef>
              <a:buFont typeface="Times" pitchFamily="18" charset="0"/>
              <a:buNone/>
              <a:defRPr/>
            </a:pPr>
            <a:r>
              <a:rPr lang="en-US" i="1" dirty="0" smtClean="0">
                <a:solidFill>
                  <a:srgbClr val="333399"/>
                </a:solidFill>
              </a:rPr>
              <a:t>Administrator </a:t>
            </a:r>
            <a:r>
              <a:rPr lang="en-US" i="1" dirty="0">
                <a:solidFill>
                  <a:srgbClr val="333399"/>
                </a:solidFill>
              </a:rPr>
              <a:t>Account</a:t>
            </a:r>
          </a:p>
          <a:p>
            <a:pPr marL="347472" indent="-347472" algn="ctr">
              <a:spcBef>
                <a:spcPts val="528"/>
              </a:spcBef>
              <a:buFont typeface="Times" pitchFamily="18" charset="0"/>
              <a:buNone/>
              <a:defRPr/>
            </a:pPr>
            <a:endParaRPr lang="en-US" i="1" dirty="0">
              <a:solidFill>
                <a:srgbClr val="333399"/>
              </a:solidFill>
            </a:endParaRPr>
          </a:p>
          <a:p>
            <a:pPr marL="347472" indent="-347472" algn="ctr">
              <a:spcBef>
                <a:spcPts val="528"/>
              </a:spcBef>
              <a:buFont typeface="Times" pitchFamily="18" charset="0"/>
              <a:buNone/>
              <a:defRPr/>
            </a:pPr>
            <a:endParaRPr lang="en-US" i="1" dirty="0" smtClean="0">
              <a:solidFill>
                <a:srgbClr val="333399"/>
              </a:solidFill>
            </a:endParaRPr>
          </a:p>
          <a:p>
            <a:pPr marL="347472" indent="-347472" algn="ctr">
              <a:spcBef>
                <a:spcPts val="528"/>
              </a:spcBef>
              <a:buFont typeface="Times" pitchFamily="18" charset="0"/>
              <a:buNone/>
              <a:defRPr/>
            </a:pPr>
            <a:r>
              <a:rPr lang="en-US" i="1" dirty="0" smtClean="0">
                <a:solidFill>
                  <a:srgbClr val="333399"/>
                </a:solidFill>
              </a:rPr>
              <a:t>Standard Account</a:t>
            </a:r>
            <a:endParaRPr lang="en-US" i="1" dirty="0">
              <a:solidFill>
                <a:srgbClr val="333399"/>
              </a:solidFill>
            </a:endParaRPr>
          </a:p>
          <a:p>
            <a:pPr marL="347472" indent="-347472" algn="ctr">
              <a:spcBef>
                <a:spcPts val="528"/>
              </a:spcBef>
              <a:buFont typeface="Times" pitchFamily="18" charset="0"/>
              <a:buNone/>
              <a:defRPr/>
            </a:pPr>
            <a:endParaRPr lang="en-US" i="1" dirty="0">
              <a:solidFill>
                <a:srgbClr val="333399"/>
              </a:solidFill>
            </a:endParaRPr>
          </a:p>
          <a:p>
            <a:pPr marL="347472" indent="-347472" algn="ctr">
              <a:spcBef>
                <a:spcPts val="0"/>
              </a:spcBef>
              <a:buFont typeface="Times" pitchFamily="18" charset="0"/>
              <a:buNone/>
              <a:defRPr/>
            </a:pPr>
            <a:endParaRPr lang="en-US" i="1" dirty="0" smtClean="0">
              <a:solidFill>
                <a:srgbClr val="333399"/>
              </a:solidFill>
            </a:endParaRPr>
          </a:p>
          <a:p>
            <a:pPr marL="347472" indent="-347472" algn="ctr">
              <a:spcBef>
                <a:spcPts val="1184"/>
              </a:spcBef>
              <a:buFont typeface="Times" pitchFamily="18" charset="0"/>
              <a:buNone/>
              <a:defRPr/>
            </a:pPr>
            <a:r>
              <a:rPr lang="en-US" i="1" dirty="0" smtClean="0">
                <a:solidFill>
                  <a:srgbClr val="333399"/>
                </a:solidFill>
              </a:rPr>
              <a:t>Guest </a:t>
            </a:r>
            <a:r>
              <a:rPr lang="en-US" i="1" dirty="0">
                <a:solidFill>
                  <a:srgbClr val="333399"/>
                </a:solidFill>
              </a:rPr>
              <a:t>Account</a:t>
            </a:r>
          </a:p>
          <a:p>
            <a:pPr algn="ctr">
              <a:buFont typeface="Times" pitchFamily="18" charset="0"/>
              <a:buChar char="•"/>
              <a:defRPr/>
            </a:pPr>
            <a:endParaRPr lang="en-US" i="1" dirty="0">
              <a:solidFill>
                <a:schemeClr val="hlink"/>
              </a:solidFill>
            </a:endParaRPr>
          </a:p>
          <a:p>
            <a:pPr>
              <a:buFont typeface="Times" pitchFamily="18" charset="0"/>
              <a:buChar char="•"/>
              <a:defRPr/>
            </a:pPr>
            <a:endParaRPr lang="en-US" i="1" dirty="0">
              <a:solidFill>
                <a:schemeClr val="hlink"/>
              </a:solidFill>
            </a:endParaRPr>
          </a:p>
        </p:txBody>
      </p:sp>
      <p:sp>
        <p:nvSpPr>
          <p:cNvPr id="7177" name="AutoShape 33"/>
          <p:cNvSpPr>
            <a:spLocks noChangeArrowheads="1"/>
          </p:cNvSpPr>
          <p:nvPr/>
        </p:nvSpPr>
        <p:spPr bwMode="auto">
          <a:xfrm>
            <a:off x="4419600" y="3783013"/>
            <a:ext cx="346075" cy="477837"/>
          </a:xfrm>
          <a:prstGeom prst="upArrow">
            <a:avLst>
              <a:gd name="adj1" fmla="val 50000"/>
              <a:gd name="adj2" fmla="val 3451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178" name="AutoShape 34"/>
          <p:cNvSpPr>
            <a:spLocks noChangeArrowheads="1"/>
          </p:cNvSpPr>
          <p:nvPr/>
        </p:nvSpPr>
        <p:spPr bwMode="auto">
          <a:xfrm>
            <a:off x="4114800" y="2459038"/>
            <a:ext cx="346075" cy="477837"/>
          </a:xfrm>
          <a:prstGeom prst="upArrow">
            <a:avLst>
              <a:gd name="adj1" fmla="val 50000"/>
              <a:gd name="adj2" fmla="val 3451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179" name="AutoShape 35"/>
          <p:cNvSpPr>
            <a:spLocks noChangeArrowheads="1"/>
          </p:cNvSpPr>
          <p:nvPr/>
        </p:nvSpPr>
        <p:spPr bwMode="auto">
          <a:xfrm>
            <a:off x="4633913" y="2459038"/>
            <a:ext cx="346075" cy="477837"/>
          </a:xfrm>
          <a:prstGeom prst="upArrow">
            <a:avLst>
              <a:gd name="adj1" fmla="val 50000"/>
              <a:gd name="adj2" fmla="val 3451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7019" name="Text Box 43"/>
          <p:cNvSpPr txBox="1">
            <a:spLocks noChangeArrowheads="1"/>
          </p:cNvSpPr>
          <p:nvPr/>
        </p:nvSpPr>
        <p:spPr bwMode="auto">
          <a:xfrm>
            <a:off x="28575" y="5715000"/>
            <a:ext cx="91154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30000"/>
              </a:spcBef>
              <a:buClrTx/>
              <a:buSzTx/>
              <a:buFontTx/>
              <a:buNone/>
              <a:defRPr/>
            </a:pPr>
            <a:r>
              <a:rPr lang="en-US" sz="2400" dirty="0">
                <a:solidFill>
                  <a:srgbClr val="333399"/>
                </a:solidFill>
                <a:latin typeface="+mn-lt"/>
                <a:cs typeface="Times New Roman" pitchFamily="18" charset="0"/>
              </a:rPr>
              <a:t>Each account type has all the rights of the ones below it.</a:t>
            </a:r>
            <a:endParaRPr lang="en-US" sz="2400" dirty="0">
              <a:solidFill>
                <a:srgbClr val="333399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7313" y="76200"/>
            <a:ext cx="9056687" cy="685800"/>
          </a:xfrm>
        </p:spPr>
        <p:txBody>
          <a:bodyPr/>
          <a:lstStyle/>
          <a:p>
            <a:r>
              <a:rPr lang="en-US" dirty="0" smtClean="0">
                <a:cs typeface="Arial" charset="0"/>
              </a:rPr>
              <a:t>Windows XP has five levels of user privileges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4210050" y="3024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210050" y="3024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210050" y="3024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4210050" y="3024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4210050" y="3024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12698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66713" y="1546225"/>
            <a:ext cx="8382000" cy="4800600"/>
          </a:xfrm>
        </p:spPr>
        <p:txBody>
          <a:bodyPr/>
          <a:lstStyle/>
          <a:p>
            <a:pPr marL="347472" indent="-347472" algn="ctr">
              <a:spcBef>
                <a:spcPts val="528"/>
              </a:spcBef>
              <a:buFont typeface="Times" pitchFamily="18" charset="0"/>
              <a:buNone/>
              <a:defRPr/>
            </a:pPr>
            <a:r>
              <a:rPr lang="en-US" i="1" dirty="0">
                <a:solidFill>
                  <a:srgbClr val="333399"/>
                </a:solidFill>
              </a:rPr>
              <a:t>Administrator Account</a:t>
            </a:r>
          </a:p>
          <a:p>
            <a:pPr marL="347472" indent="-347472" algn="ctr">
              <a:spcBef>
                <a:spcPts val="528"/>
              </a:spcBef>
              <a:buFont typeface="Times" pitchFamily="18" charset="0"/>
              <a:buNone/>
              <a:defRPr/>
            </a:pPr>
            <a:endParaRPr lang="en-US" i="1" dirty="0">
              <a:solidFill>
                <a:srgbClr val="333399"/>
              </a:solidFill>
            </a:endParaRPr>
          </a:p>
          <a:p>
            <a:pPr marL="347472" indent="-347472" algn="ctr">
              <a:spcBef>
                <a:spcPts val="528"/>
              </a:spcBef>
              <a:buFont typeface="Times" pitchFamily="18" charset="0"/>
              <a:buNone/>
              <a:defRPr/>
            </a:pPr>
            <a:r>
              <a:rPr lang="en-US" i="1" dirty="0">
                <a:solidFill>
                  <a:srgbClr val="333399"/>
                </a:solidFill>
              </a:rPr>
              <a:t>Backup Operator Account</a:t>
            </a:r>
          </a:p>
          <a:p>
            <a:pPr marL="347472" indent="-347472" algn="ctr">
              <a:spcBef>
                <a:spcPts val="528"/>
              </a:spcBef>
              <a:buFont typeface="Times" pitchFamily="18" charset="0"/>
              <a:buNone/>
              <a:defRPr/>
            </a:pPr>
            <a:endParaRPr lang="en-US" i="1" dirty="0">
              <a:solidFill>
                <a:srgbClr val="333399"/>
              </a:solidFill>
            </a:endParaRPr>
          </a:p>
          <a:p>
            <a:pPr marL="347472" indent="-347472" algn="ctr">
              <a:spcBef>
                <a:spcPts val="528"/>
              </a:spcBef>
              <a:buFont typeface="Times" pitchFamily="18" charset="0"/>
              <a:buNone/>
              <a:defRPr/>
            </a:pPr>
            <a:r>
              <a:rPr lang="en-US" i="1" dirty="0">
                <a:solidFill>
                  <a:srgbClr val="333399"/>
                </a:solidFill>
              </a:rPr>
              <a:t>Power User Account</a:t>
            </a:r>
          </a:p>
          <a:p>
            <a:pPr marL="347472" indent="-347472" algn="ctr">
              <a:spcBef>
                <a:spcPts val="528"/>
              </a:spcBef>
              <a:buFont typeface="Times" pitchFamily="18" charset="0"/>
              <a:buNone/>
              <a:defRPr/>
            </a:pPr>
            <a:endParaRPr lang="en-US" i="1" dirty="0">
              <a:solidFill>
                <a:srgbClr val="333399"/>
              </a:solidFill>
            </a:endParaRPr>
          </a:p>
          <a:p>
            <a:pPr marL="347472" indent="-347472" algn="ctr">
              <a:spcBef>
                <a:spcPts val="528"/>
              </a:spcBef>
              <a:buFont typeface="Times" pitchFamily="18" charset="0"/>
              <a:buNone/>
              <a:defRPr/>
            </a:pPr>
            <a:r>
              <a:rPr lang="en-US" i="1" dirty="0">
                <a:solidFill>
                  <a:srgbClr val="333399"/>
                </a:solidFill>
              </a:rPr>
              <a:t>User Account</a:t>
            </a:r>
          </a:p>
          <a:p>
            <a:pPr marL="347472" indent="-347472" algn="ctr">
              <a:spcBef>
                <a:spcPts val="0"/>
              </a:spcBef>
              <a:buFont typeface="Times" pitchFamily="18" charset="0"/>
              <a:buNone/>
              <a:defRPr/>
            </a:pPr>
            <a:endParaRPr lang="en-US" i="1" dirty="0" smtClean="0">
              <a:solidFill>
                <a:srgbClr val="333399"/>
              </a:solidFill>
            </a:endParaRPr>
          </a:p>
          <a:p>
            <a:pPr marL="347472" indent="-347472" algn="ctr">
              <a:spcBef>
                <a:spcPts val="1184"/>
              </a:spcBef>
              <a:buFont typeface="Times" pitchFamily="18" charset="0"/>
              <a:buNone/>
              <a:defRPr/>
            </a:pPr>
            <a:r>
              <a:rPr lang="en-US" i="1" dirty="0" smtClean="0">
                <a:solidFill>
                  <a:srgbClr val="333399"/>
                </a:solidFill>
              </a:rPr>
              <a:t>Guest </a:t>
            </a:r>
            <a:r>
              <a:rPr lang="en-US" i="1" dirty="0">
                <a:solidFill>
                  <a:srgbClr val="333399"/>
                </a:solidFill>
              </a:rPr>
              <a:t>Account</a:t>
            </a:r>
          </a:p>
          <a:p>
            <a:pPr algn="ctr">
              <a:buFont typeface="Times" pitchFamily="18" charset="0"/>
              <a:buChar char="•"/>
              <a:defRPr/>
            </a:pPr>
            <a:endParaRPr lang="en-US" i="1" dirty="0">
              <a:solidFill>
                <a:schemeClr val="hlink"/>
              </a:solidFill>
            </a:endParaRPr>
          </a:p>
          <a:p>
            <a:pPr>
              <a:buFont typeface="Times" pitchFamily="18" charset="0"/>
              <a:buChar char="•"/>
              <a:defRPr/>
            </a:pPr>
            <a:endParaRPr lang="en-US" i="1" dirty="0">
              <a:solidFill>
                <a:schemeClr val="hlink"/>
              </a:solidFill>
            </a:endParaRPr>
          </a:p>
        </p:txBody>
      </p:sp>
      <p:sp>
        <p:nvSpPr>
          <p:cNvPr id="8201" name="AutoShape 33"/>
          <p:cNvSpPr>
            <a:spLocks noChangeArrowheads="1"/>
          </p:cNvSpPr>
          <p:nvPr/>
        </p:nvSpPr>
        <p:spPr bwMode="auto">
          <a:xfrm>
            <a:off x="4419600" y="4343400"/>
            <a:ext cx="346075" cy="477838"/>
          </a:xfrm>
          <a:prstGeom prst="upArrow">
            <a:avLst>
              <a:gd name="adj1" fmla="val 50000"/>
              <a:gd name="adj2" fmla="val 3451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202" name="AutoShape 34"/>
          <p:cNvSpPr>
            <a:spLocks noChangeArrowheads="1"/>
          </p:cNvSpPr>
          <p:nvPr/>
        </p:nvSpPr>
        <p:spPr bwMode="auto">
          <a:xfrm>
            <a:off x="4114800" y="3541713"/>
            <a:ext cx="346075" cy="477837"/>
          </a:xfrm>
          <a:prstGeom prst="upArrow">
            <a:avLst>
              <a:gd name="adj1" fmla="val 50000"/>
              <a:gd name="adj2" fmla="val 3451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203" name="AutoShape 35"/>
          <p:cNvSpPr>
            <a:spLocks noChangeArrowheads="1"/>
          </p:cNvSpPr>
          <p:nvPr/>
        </p:nvSpPr>
        <p:spPr bwMode="auto">
          <a:xfrm>
            <a:off x="4633913" y="3541713"/>
            <a:ext cx="346075" cy="477837"/>
          </a:xfrm>
          <a:prstGeom prst="upArrow">
            <a:avLst>
              <a:gd name="adj1" fmla="val 50000"/>
              <a:gd name="adj2" fmla="val 3451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204" name="AutoShape 36"/>
          <p:cNvSpPr>
            <a:spLocks noChangeArrowheads="1"/>
          </p:cNvSpPr>
          <p:nvPr/>
        </p:nvSpPr>
        <p:spPr bwMode="auto">
          <a:xfrm>
            <a:off x="3733800" y="2743200"/>
            <a:ext cx="346075" cy="477838"/>
          </a:xfrm>
          <a:prstGeom prst="upArrow">
            <a:avLst>
              <a:gd name="adj1" fmla="val 50000"/>
              <a:gd name="adj2" fmla="val 3451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205" name="AutoShape 37"/>
          <p:cNvSpPr>
            <a:spLocks noChangeArrowheads="1"/>
          </p:cNvSpPr>
          <p:nvPr/>
        </p:nvSpPr>
        <p:spPr bwMode="auto">
          <a:xfrm>
            <a:off x="4419600" y="2743200"/>
            <a:ext cx="346075" cy="477838"/>
          </a:xfrm>
          <a:prstGeom prst="upArrow">
            <a:avLst>
              <a:gd name="adj1" fmla="val 50000"/>
              <a:gd name="adj2" fmla="val 3451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206" name="AutoShape 38"/>
          <p:cNvSpPr>
            <a:spLocks noChangeArrowheads="1"/>
          </p:cNvSpPr>
          <p:nvPr/>
        </p:nvSpPr>
        <p:spPr bwMode="auto">
          <a:xfrm>
            <a:off x="5029200" y="2743200"/>
            <a:ext cx="346075" cy="477838"/>
          </a:xfrm>
          <a:prstGeom prst="upArrow">
            <a:avLst>
              <a:gd name="adj1" fmla="val 50000"/>
              <a:gd name="adj2" fmla="val 3451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207" name="AutoShape 39"/>
          <p:cNvSpPr>
            <a:spLocks noChangeArrowheads="1"/>
          </p:cNvSpPr>
          <p:nvPr/>
        </p:nvSpPr>
        <p:spPr bwMode="auto">
          <a:xfrm>
            <a:off x="3352800" y="1905000"/>
            <a:ext cx="346075" cy="477838"/>
          </a:xfrm>
          <a:prstGeom prst="upArrow">
            <a:avLst>
              <a:gd name="adj1" fmla="val 50000"/>
              <a:gd name="adj2" fmla="val 3451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208" name="AutoShape 40"/>
          <p:cNvSpPr>
            <a:spLocks noChangeArrowheads="1"/>
          </p:cNvSpPr>
          <p:nvPr/>
        </p:nvSpPr>
        <p:spPr bwMode="auto">
          <a:xfrm>
            <a:off x="4038600" y="1905000"/>
            <a:ext cx="346075" cy="477838"/>
          </a:xfrm>
          <a:prstGeom prst="upArrow">
            <a:avLst>
              <a:gd name="adj1" fmla="val 50000"/>
              <a:gd name="adj2" fmla="val 3451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209" name="AutoShape 41"/>
          <p:cNvSpPr>
            <a:spLocks noChangeArrowheads="1"/>
          </p:cNvSpPr>
          <p:nvPr/>
        </p:nvSpPr>
        <p:spPr bwMode="auto">
          <a:xfrm>
            <a:off x="4724400" y="1905000"/>
            <a:ext cx="346075" cy="477838"/>
          </a:xfrm>
          <a:prstGeom prst="upArrow">
            <a:avLst>
              <a:gd name="adj1" fmla="val 50000"/>
              <a:gd name="adj2" fmla="val 3451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210" name="AutoShape 42"/>
          <p:cNvSpPr>
            <a:spLocks noChangeArrowheads="1"/>
          </p:cNvSpPr>
          <p:nvPr/>
        </p:nvSpPr>
        <p:spPr bwMode="auto">
          <a:xfrm>
            <a:off x="5486400" y="1905000"/>
            <a:ext cx="346075" cy="477838"/>
          </a:xfrm>
          <a:prstGeom prst="upArrow">
            <a:avLst>
              <a:gd name="adj1" fmla="val 50000"/>
              <a:gd name="adj2" fmla="val 3451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7019" name="Text Box 43"/>
          <p:cNvSpPr txBox="1">
            <a:spLocks noChangeArrowheads="1"/>
          </p:cNvSpPr>
          <p:nvPr/>
        </p:nvSpPr>
        <p:spPr bwMode="auto">
          <a:xfrm>
            <a:off x="28575" y="5715000"/>
            <a:ext cx="91154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30000"/>
              </a:spcBef>
              <a:buClrTx/>
              <a:buSzTx/>
              <a:buFontTx/>
              <a:buNone/>
              <a:defRPr/>
            </a:pPr>
            <a:r>
              <a:rPr lang="en-US" sz="2400" dirty="0">
                <a:solidFill>
                  <a:srgbClr val="333399"/>
                </a:solidFill>
                <a:latin typeface="+mn-lt"/>
                <a:cs typeface="Times New Roman" pitchFamily="18" charset="0"/>
              </a:rPr>
              <a:t>Each account type has all the rights of the ones below it.</a:t>
            </a:r>
            <a:endParaRPr lang="en-US" sz="2400" dirty="0">
              <a:solidFill>
                <a:srgbClr val="333399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9067800" cy="609600"/>
          </a:xfrm>
        </p:spPr>
        <p:txBody>
          <a:bodyPr/>
          <a:lstStyle/>
          <a:p>
            <a:r>
              <a:rPr lang="en-US" dirty="0" smtClean="0">
                <a:cs typeface="Arial" charset="0"/>
              </a:rPr>
              <a:t>Don’t confuse the job “administrator” with administrator access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2495550"/>
            <a:ext cx="4533900" cy="1143000"/>
          </a:xfrm>
        </p:spPr>
        <p:txBody>
          <a:bodyPr/>
          <a:lstStyle/>
          <a:p>
            <a:r>
              <a:rPr lang="en-US" dirty="0" smtClean="0"/>
              <a:t>At home, a parent usually has administrator access.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457200" y="5715000"/>
            <a:ext cx="8305800" cy="420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144403" name="Rectangle 19"/>
          <p:cNvSpPr>
            <a:spLocks noChangeArrowheads="1"/>
          </p:cNvSpPr>
          <p:nvPr/>
        </p:nvSpPr>
        <p:spPr bwMode="auto">
          <a:xfrm>
            <a:off x="3619500" y="4343400"/>
            <a:ext cx="4800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00000"/>
              </a:lnSpc>
              <a:buSzPct val="100000"/>
              <a:buFont typeface="Times" pitchFamily="18" charset="0"/>
              <a:buChar char="•"/>
              <a:defRPr/>
            </a:pPr>
            <a:r>
              <a:rPr lang="en-US" sz="2200" dirty="0">
                <a:solidFill>
                  <a:schemeClr val="accent2"/>
                </a:solidFill>
                <a:latin typeface="+mn-lt"/>
              </a:rPr>
              <a:t>At school, the district usually has a network administrator with administrator access to all computers.</a:t>
            </a:r>
            <a:r>
              <a:rPr lang="en-US" sz="1800" dirty="0">
                <a:latin typeface="Verdana" pitchFamily="34" charset="0"/>
              </a:rPr>
              <a:t/>
            </a:r>
            <a:br>
              <a:rPr lang="en-US" sz="1800" dirty="0">
                <a:latin typeface="Verdana" pitchFamily="34" charset="0"/>
              </a:rPr>
            </a:br>
            <a:r>
              <a:rPr lang="en-US" sz="1800" dirty="0">
                <a:latin typeface="Verdana" pitchFamily="34" charset="0"/>
              </a:rPr>
              <a:t/>
            </a:r>
            <a:br>
              <a:rPr lang="en-US" sz="1800" dirty="0">
                <a:latin typeface="Verdana" pitchFamily="34" charset="0"/>
              </a:rPr>
            </a:br>
            <a:endParaRPr lang="en-US" sz="1800" dirty="0">
              <a:latin typeface="Verdana" pitchFamily="34" charset="0"/>
            </a:endParaRPr>
          </a:p>
        </p:txBody>
      </p:sp>
      <p:pic>
        <p:nvPicPr>
          <p:cNvPr id="9222" name="Picture 9" descr="C:\Users\Lee\Desktop\Pearson\May9\net5images\imag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5788" y="2030413"/>
            <a:ext cx="3148012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10" descr="C:\Users\Lee\Desktop\Pearson\May9\net5images\imag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9913" y="4259263"/>
            <a:ext cx="2897187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52400" y="1371600"/>
            <a:ext cx="88392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100000"/>
              </a:lnSpc>
              <a:spcBef>
                <a:spcPct val="100000"/>
              </a:spcBef>
              <a:buSzTx/>
              <a:defRPr/>
            </a:pPr>
            <a:r>
              <a:rPr lang="en-US" sz="2200" kern="0" dirty="0">
                <a:solidFill>
                  <a:schemeClr val="accent2"/>
                </a:solidFill>
                <a:latin typeface="+mn-lt"/>
              </a:rPr>
              <a:t>Administrator access refers to the level of privileges that a person has on a computer. </a:t>
            </a:r>
            <a:r>
              <a:rPr lang="en-US" sz="1800" kern="0" dirty="0">
                <a:solidFill>
                  <a:schemeClr val="accent2"/>
                </a:solidFill>
                <a:latin typeface="+mn-lt"/>
              </a:rPr>
              <a:t/>
            </a:r>
            <a:br>
              <a:rPr lang="en-US" sz="1800" kern="0" dirty="0">
                <a:solidFill>
                  <a:schemeClr val="accent2"/>
                </a:solidFill>
                <a:latin typeface="+mn-lt"/>
              </a:rPr>
            </a:br>
            <a:r>
              <a:rPr lang="en-US" sz="1800" kern="0" dirty="0">
                <a:solidFill>
                  <a:schemeClr val="accent2"/>
                </a:solidFill>
                <a:latin typeface="+mn-lt"/>
              </a:rPr>
              <a:t/>
            </a:r>
            <a:br>
              <a:rPr lang="en-US" sz="1800" kern="0" dirty="0">
                <a:solidFill>
                  <a:schemeClr val="accent2"/>
                </a:solidFill>
                <a:latin typeface="+mn-lt"/>
              </a:rPr>
            </a:br>
            <a:r>
              <a:rPr lang="en-US" sz="1800" kern="0" dirty="0">
                <a:solidFill>
                  <a:schemeClr val="accent2"/>
                </a:solidFill>
                <a:latin typeface="+mn-lt"/>
              </a:rPr>
              <a:t/>
            </a:r>
            <a:br>
              <a:rPr lang="en-US" sz="1800" kern="0" dirty="0">
                <a:solidFill>
                  <a:schemeClr val="accent2"/>
                </a:solidFill>
                <a:latin typeface="+mn-lt"/>
              </a:rPr>
            </a:br>
            <a:r>
              <a:rPr lang="en-US" sz="1800" kern="0" dirty="0">
                <a:solidFill>
                  <a:schemeClr val="accent2"/>
                </a:solidFill>
                <a:latin typeface="+mn-lt"/>
              </a:rPr>
              <a:t/>
            </a:r>
            <a:br>
              <a:rPr lang="en-US" sz="1800" kern="0" dirty="0">
                <a:solidFill>
                  <a:schemeClr val="accent2"/>
                </a:solidFill>
                <a:latin typeface="+mn-lt"/>
              </a:rPr>
            </a:br>
            <a:endParaRPr lang="en-US" sz="1800" kern="0" dirty="0">
              <a:solidFill>
                <a:schemeClr val="accent2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9067800" cy="609600"/>
          </a:xfrm>
        </p:spPr>
        <p:txBody>
          <a:bodyPr/>
          <a:lstStyle/>
          <a:p>
            <a:r>
              <a:rPr lang="en-US" dirty="0" smtClean="0">
                <a:cs typeface="Arial" charset="0"/>
              </a:rPr>
              <a:t>Reducing permissions on standard accounts reduces problems with malware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2263" y="1268413"/>
            <a:ext cx="8223250" cy="1143000"/>
          </a:xfrm>
        </p:spPr>
        <p:txBody>
          <a:bodyPr/>
          <a:lstStyle/>
          <a:p>
            <a:pPr marL="0" indent="0">
              <a:buFont typeface="Times" pitchFamily="-109" charset="0"/>
              <a:buNone/>
            </a:pPr>
            <a:r>
              <a:rPr lang="en-US" dirty="0" smtClean="0"/>
              <a:t>Parents with administrator rights can limit the rights for their children’s standard accounts.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457200" y="5715000"/>
            <a:ext cx="8305800" cy="420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10245" name="TextBox 7"/>
          <p:cNvSpPr txBox="1">
            <a:spLocks noChangeArrowheads="1"/>
          </p:cNvSpPr>
          <p:nvPr/>
        </p:nvSpPr>
        <p:spPr bwMode="auto">
          <a:xfrm>
            <a:off x="228600" y="5848350"/>
            <a:ext cx="8401050" cy="534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 dirty="0">
                <a:solidFill>
                  <a:schemeClr val="tx1"/>
                </a:solidFill>
              </a:rPr>
              <a:t>What kinds of permissions are restricted on student accounts at your school? Do you think this is a good way to reduce problems with malware? Why or why not?</a:t>
            </a:r>
          </a:p>
        </p:txBody>
      </p:sp>
      <p:pic>
        <p:nvPicPr>
          <p:cNvPr id="102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575" y="2076450"/>
            <a:ext cx="8324850" cy="3429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4833" y="228600"/>
            <a:ext cx="9336087" cy="609600"/>
          </a:xfrm>
        </p:spPr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Windows has administrative tools to protect data</a:t>
            </a:r>
            <a:r>
              <a:rPr lang="en-US" sz="2000" dirty="0" smtClean="0">
                <a:cs typeface="Times New Roman" pitchFamily="18" charset="0"/>
              </a:rPr>
              <a:t/>
            </a:r>
            <a:br>
              <a:rPr lang="en-US" sz="2000" dirty="0" smtClean="0">
                <a:cs typeface="Times New Roman" pitchFamily="18" charset="0"/>
              </a:rPr>
            </a:br>
            <a:endParaRPr lang="en-US" sz="2000" dirty="0" smtClean="0">
              <a:cs typeface="Times New Roman" pitchFamily="18" charset="0"/>
            </a:endParaRPr>
          </a:p>
        </p:txBody>
      </p:sp>
      <p:sp>
        <p:nvSpPr>
          <p:cNvPr id="11267" name="Rectangle 35"/>
          <p:cNvSpPr>
            <a:spLocks noChangeArrowheads="1"/>
          </p:cNvSpPr>
          <p:nvPr/>
        </p:nvSpPr>
        <p:spPr bwMode="auto">
          <a:xfrm>
            <a:off x="0" y="288448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000" dirty="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rPr>
              <a:t> </a:t>
            </a:r>
          </a:p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1268" name="Rectangle 37"/>
          <p:cNvSpPr>
            <a:spLocks noChangeArrowheads="1"/>
          </p:cNvSpPr>
          <p:nvPr/>
        </p:nvSpPr>
        <p:spPr bwMode="auto">
          <a:xfrm>
            <a:off x="4062413" y="2857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pic>
        <p:nvPicPr>
          <p:cNvPr id="11269" name="Picture 12" descr="C:\Users\Lee\Desktop\Pearson\May9\net5images\image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2750" y="1357313"/>
            <a:ext cx="5400675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3642" y="76200"/>
            <a:ext cx="8686800" cy="685800"/>
          </a:xfrm>
        </p:spPr>
        <p:txBody>
          <a:bodyPr/>
          <a:lstStyle/>
          <a:p>
            <a:r>
              <a:rPr lang="en-US" dirty="0" smtClean="0"/>
              <a:t>Administrators can protect data by creating user groups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4210050" y="3024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210050" y="3024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4210050" y="3024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4210050" y="3024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4210050" y="3024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pic>
        <p:nvPicPr>
          <p:cNvPr id="12296" name="Picture 10" descr="C:\Users\Lee\Desktop\Pearson\May9\net5images\image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46213"/>
            <a:ext cx="89630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876" y="0"/>
            <a:ext cx="8686800" cy="838200"/>
          </a:xfrm>
        </p:spPr>
        <p:txBody>
          <a:bodyPr/>
          <a:lstStyle/>
          <a:p>
            <a:r>
              <a:rPr lang="en-US" dirty="0" smtClean="0"/>
              <a:t>Always use only the privileges you need</a:t>
            </a:r>
          </a:p>
        </p:txBody>
      </p:sp>
      <p:pic>
        <p:nvPicPr>
          <p:cNvPr id="13315" name="Picture 8" descr="C:\Users\Lee\Desktop\Pearson\May9\net5images\image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900" y="1641475"/>
            <a:ext cx="7419975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ullet slide">
  <a:themeElements>
    <a:clrScheme name="test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st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st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aragraph slide">
  <a:themeElements>
    <a:clrScheme name="Paragraph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ragraph slid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aragraph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ragraph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ragraph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ragraph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ragraph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ragraph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agraph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agraph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agraph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agraph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agraph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agraph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Number slide">
  <a:themeElements>
    <a:clrScheme name="Number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umber slid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umber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umber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umber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umber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umber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umber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mber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mber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mber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mber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mber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mber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7860</TotalTime>
  <Words>227</Words>
  <Application>Microsoft Office PowerPoint</Application>
  <PresentationFormat>On-screen Show (4:3)</PresentationFormat>
  <Paragraphs>37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Bullet slide</vt:lpstr>
      <vt:lpstr>Paragraph slide</vt:lpstr>
      <vt:lpstr>Number slide</vt:lpstr>
      <vt:lpstr>Unit 2, Lesson 5  Windows User Accounts</vt:lpstr>
      <vt:lpstr>Windows operating systems let you create user accounts</vt:lpstr>
      <vt:lpstr>Windows 7 has three levels of user privileges</vt:lpstr>
      <vt:lpstr>Windows XP has five levels of user privileges</vt:lpstr>
      <vt:lpstr>Don’t confuse the job “administrator” with administrator access</vt:lpstr>
      <vt:lpstr>Reducing permissions on standard accounts reduces problems with malware</vt:lpstr>
      <vt:lpstr>Windows has administrative tools to protect data </vt:lpstr>
      <vt:lpstr>Administrators can protect data by creating user groups</vt:lpstr>
      <vt:lpstr>Always use only the privileges you need</vt:lpstr>
    </vt:vector>
  </TitlesOfParts>
  <Company>National Academy Foundation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arothstein</dc:creator>
  <cp:lastModifiedBy>cynth</cp:lastModifiedBy>
  <cp:revision>510</cp:revision>
  <dcterms:created xsi:type="dcterms:W3CDTF">2007-03-02T17:08:03Z</dcterms:created>
  <dcterms:modified xsi:type="dcterms:W3CDTF">2012-07-04T23:11:47Z</dcterms:modified>
</cp:coreProperties>
</file>